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 panose="020F0302020204030204"/>
              </a:rPr>
              <a:t>Образец заголовка</a:t>
            </a:r>
            <a:endParaRPr lang="en-US" sz="8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0638687-53CA-428C-B895-1079D7BB4312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  <a:t>20.12.2022</a:t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952AA56-AEA2-4A74-A91C-F576C83CF3E2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  <a:t>‹#›</a:t>
            </a:fld>
            <a:endParaRPr lang="ru-RU" sz="1050" b="0" strike="noStrike" spc="-1">
              <a:latin typeface="Times New Roman" panose="02020603050405020304"/>
            </a:endParaRPr>
          </a:p>
        </p:txBody>
      </p:sp>
      <p:sp>
        <p:nvSpPr>
          <p:cNvPr id="10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Для правки структуры щёлкните мышью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 структуры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 структуры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Четвёртый уровень структуры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 структуры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Шестой уровень структуры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11A0620-3A83-4EA9-9DBD-1D47751F4F2F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  <a:t>20.12.2022</a:t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F350A08-1663-4E2A-A729-C9F6A6FF6B26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  <a:t>‹#›</a:t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</a:p>
        </p:txBody>
      </p:sp>
      <p:sp>
        <p:nvSpPr>
          <p:cNvPr id="9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0F8309C-2516-4EC1-BE8F-F83AF36580F7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  <a:t>20.12.2022</a:t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78B3790-CE97-4160-A149-82E19F1ADFEC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  <a:t>‹#›</a:t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055370" y="2348790"/>
            <a:ext cx="11471040" cy="140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Учебная</a:t>
            </a:r>
            <a:r>
              <a:rPr lang="en-US" sz="4615" b="0" strike="noStrike" spc="-52" dirty="0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практика</a:t>
            </a:r>
            <a:r>
              <a:rPr lang="en-US" sz="4615" b="0" strike="noStrike" spc="-52" dirty="0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sz="4615" b="0" strike="noStrike" spc="-52" dirty="0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информационным</a:t>
            </a:r>
            <a:r>
              <a:rPr lang="en-US" sz="4615" b="0" strike="noStrike" spc="-52" dirty="0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системам</a:t>
            </a:r>
            <a:r>
              <a:rPr lang="en-US" sz="4615" b="0" strike="noStrike" spc="-52" dirty="0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 и </a:t>
            </a:r>
            <a:r>
              <a:rPr lang="en-US" sz="4615" b="0" strike="noStrike" spc="-52" dirty="0" err="1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программированию</a:t>
            </a:r>
            <a:endParaRPr lang="en-US" sz="4615" b="0" strike="noStrike" spc="-52" dirty="0">
              <a:solidFill>
                <a:srgbClr val="26262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99515" y="4653280"/>
            <a:ext cx="4805045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85000"/>
              </a:lnSpc>
            </a:pP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Студенты</a:t>
            </a:r>
            <a:r>
              <a:rPr lang="en-US" altLang="ru-RU" sz="2000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Демкин Артем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Тюленев Артем</a:t>
            </a:r>
          </a:p>
          <a:p>
            <a:pPr algn="l">
              <a:lnSpc>
                <a:spcPct val="85000"/>
              </a:lnSpc>
            </a:pP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Группа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 21ИСС1</a:t>
            </a:r>
          </a:p>
          <a:p>
            <a:pPr algn="l">
              <a:lnSpc>
                <a:spcPct val="85000"/>
              </a:lnSpc>
            </a:pPr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Куратор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sz="2000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Матвеев Филипп Сергеевич</a:t>
            </a:r>
            <a:r>
              <a:rPr lang="ru-RU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 </a:t>
            </a:r>
            <a:endParaRPr lang="ru-RU" dirty="0">
              <a:latin typeface="Times New Roman" panose="02020603050405020304" charset="0"/>
              <a:ea typeface="Microsoft YaHei UI Light" panose="020B0502040204020203" pitchFamily="34" charset="-122"/>
              <a:cs typeface="Times New Roman" panose="02020603050405020304" charset="0"/>
            </a:endParaRPr>
          </a:p>
          <a:p>
            <a:pPr>
              <a:lnSpc>
                <a:spcPct val="85000"/>
              </a:lnSpc>
            </a:pP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0" y="5084929"/>
            <a:ext cx="5562600" cy="125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9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845720"/>
            <a:ext cx="8461800" cy="441360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127760" y="2871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10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.Наш тест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87" name="Объект 4"/>
          <p:cNvPicPr/>
          <p:nvPr/>
        </p:nvPicPr>
        <p:blipFill>
          <a:blip r:embed="rId2"/>
          <a:srcRect l="57807" t="4420" r="28033" b="34163"/>
          <a:stretch>
            <a:fillRect/>
          </a:stretch>
        </p:blipFill>
        <p:spPr>
          <a:xfrm>
            <a:off x="1198440" y="1737360"/>
            <a:ext cx="3204360" cy="454608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11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.Интерфейс приложения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0" name="Объект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15160" y="1837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2927985" y="213296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" name="Прямая со стрелкой 1"/>
          <p:cNvCxnSpPr/>
          <p:nvPr/>
        </p:nvCxnSpPr>
        <p:spPr>
          <a:xfrm flipH="1">
            <a:off x="3143885" y="328485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Прямая со стрелкой 2"/>
          <p:cNvCxnSpPr/>
          <p:nvPr/>
        </p:nvCxnSpPr>
        <p:spPr>
          <a:xfrm flipH="1">
            <a:off x="6887845" y="4940935"/>
            <a:ext cx="1512570" cy="3600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 flipH="1" flipV="1">
            <a:off x="7824470" y="2420620"/>
            <a:ext cx="1440180" cy="28829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735330" y="2420620"/>
            <a:ext cx="2192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2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Список задач</a:t>
            </a: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51180" y="3932555"/>
            <a:ext cx="3114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Поле для решение</a:t>
            </a: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472170" y="4652645"/>
            <a:ext cx="25165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Счетчик баллов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368790" y="2497455"/>
            <a:ext cx="24733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ru-RU" altLang="en-US" b="1"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кнопка </a:t>
            </a:r>
            <a:r>
              <a:rPr lang="en-US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“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Старт</a:t>
            </a:r>
            <a:r>
              <a:rPr lang="en-US" altLang="ru-RU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.Создание сайта. Главная страница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3" name="Рисунок 3"/>
          <p:cNvPicPr/>
          <p:nvPr/>
        </p:nvPicPr>
        <p:blipFill>
          <a:blip r:embed="rId2"/>
          <a:srcRect b="28015"/>
          <a:stretch>
            <a:fillRect/>
          </a:stretch>
        </p:blipFill>
        <p:spPr>
          <a:xfrm>
            <a:off x="1186200" y="1799640"/>
            <a:ext cx="6758640" cy="2736720"/>
          </a:xfrm>
          <a:prstGeom prst="rect">
            <a:avLst/>
          </a:prstGeom>
          <a:ln>
            <a:noFill/>
          </a:ln>
        </p:spPr>
      </p:pic>
      <p:pic>
        <p:nvPicPr>
          <p:cNvPr id="194" name="Объект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87480" y="4536360"/>
            <a:ext cx="3754800" cy="138960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67435" y="26052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ru-RU" alt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13</a:t>
            </a:r>
            <a:r>
              <a:rPr 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.Создание сайта. Системные требования</a:t>
            </a:r>
            <a:endParaRPr lang="en-US" sz="4000" b="1" strike="noStrike" spc="-1">
              <a:solidFill>
                <a:srgbClr val="00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97" name="Объект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04400" y="1821240"/>
            <a:ext cx="6310440" cy="427788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14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.Функцианал сайта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00" name="Объект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40640" y="2075760"/>
            <a:ext cx="6925320" cy="3705480"/>
          </a:xfrm>
          <a:prstGeom prst="rect">
            <a:avLst/>
          </a:prstGeom>
          <a:ln>
            <a:noFill/>
          </a:ln>
        </p:spPr>
      </p:pic>
      <p:pic>
        <p:nvPicPr>
          <p:cNvPr id="201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15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.Опрос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4" name="Рисунок 3"/>
          <p:cNvPicPr/>
          <p:nvPr/>
        </p:nvPicPr>
        <p:blipFill>
          <a:blip r:embed="rId2"/>
          <a:srcRect l="2147" r="22417"/>
          <a:stretch>
            <a:fillRect/>
          </a:stretch>
        </p:blipFill>
        <p:spPr>
          <a:xfrm>
            <a:off x="643320" y="2213280"/>
            <a:ext cx="5171400" cy="2880000"/>
          </a:xfrm>
          <a:prstGeom prst="rect">
            <a:avLst/>
          </a:prstGeom>
          <a:ln>
            <a:noFill/>
          </a:ln>
        </p:spPr>
      </p:pic>
      <p:pic>
        <p:nvPicPr>
          <p:cNvPr id="205" name="Рисунок 4"/>
          <p:cNvPicPr/>
          <p:nvPr/>
        </p:nvPicPr>
        <p:blipFill>
          <a:blip r:embed="rId3"/>
          <a:srcRect l="1677" r="16762"/>
          <a:stretch>
            <a:fillRect/>
          </a:stretch>
        </p:blipFill>
        <p:spPr>
          <a:xfrm>
            <a:off x="5886000" y="2213280"/>
            <a:ext cx="5841720" cy="301536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9" name="Рисунок 3"/>
          <p:cNvPicPr/>
          <p:nvPr/>
        </p:nvPicPr>
        <p:blipFill>
          <a:blip r:embed="rId2"/>
          <a:srcRect l="1708" r="17151"/>
          <a:stretch>
            <a:fillRect/>
          </a:stretch>
        </p:blipFill>
        <p:spPr>
          <a:xfrm>
            <a:off x="443880" y="1845720"/>
            <a:ext cx="5488200" cy="284148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4"/>
          <p:cNvPicPr/>
          <p:nvPr/>
        </p:nvPicPr>
        <p:blipFill>
          <a:blip r:embed="rId3"/>
          <a:srcRect l="1968" r="23077"/>
          <a:stretch>
            <a:fillRect/>
          </a:stretch>
        </p:blipFill>
        <p:spPr>
          <a:xfrm>
            <a:off x="6126480" y="1917720"/>
            <a:ext cx="5063040" cy="2841480"/>
          </a:xfrm>
          <a:prstGeom prst="rect">
            <a:avLst/>
          </a:prstGeom>
          <a:ln>
            <a:noFill/>
          </a:ln>
        </p:spPr>
      </p:pic>
      <p:pic>
        <p:nvPicPr>
          <p:cNvPr id="211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2100" y="2636520"/>
            <a:ext cx="6527800" cy="615315"/>
          </a:xfrm>
        </p:spPr>
        <p:txBody>
          <a:bodyPr wrap="square"/>
          <a:lstStyle/>
          <a:p>
            <a:r>
              <a:rPr lang="ru-RU" altLang="en-US" sz="4000" dirty="0">
                <a:latin typeface="Times New Roman" panose="02020603050405020304" charset="0"/>
                <a:cs typeface="Times New Roman" panose="02020603050405020304" charset="0"/>
              </a:rPr>
              <a:t>СПАСИБО ЗА ВНИМАНИЕ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1.Программное обеспечение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375910" y="2204720"/>
            <a:ext cx="5246370" cy="4022725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Програ́ммное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обеспе́чение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(ПО) —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программа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или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множество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программ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,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используемых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для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управления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 </a:t>
            </a:r>
            <a:r>
              <a:rPr lang="en-US" sz="2000" b="1" strike="noStrike" spc="-1" dirty="0" err="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компьютером</a:t>
            </a:r>
            <a:r>
              <a:rPr lang="en-US" sz="2000" b="1" strike="noStrike" spc="-1" dirty="0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. </a:t>
            </a:r>
          </a:p>
        </p:txBody>
      </p:sp>
      <p:pic>
        <p:nvPicPr>
          <p:cNvPr id="14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3" name="Изображение 2" descr="eybn31ba980sggwc8k0c04w4wcokk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2060575"/>
            <a:ext cx="3794125" cy="3823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515" y="620620"/>
            <a:ext cx="10058040" cy="1477010"/>
          </a:xfrm>
        </p:spPr>
        <p:txBody>
          <a:bodyPr wrap="square"/>
          <a:lstStyle/>
          <a:p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.</a:t>
            </a:r>
            <a:r>
              <a:rPr lang="ru-RU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Виды ПО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 </a:t>
            </a:r>
            <a:br>
              <a:rPr lang="en-US" sz="4800" b="1" strike="noStrike" spc="-1">
                <a:solidFill>
                  <a:srgbClr val="000000"/>
                </a:solidFill>
                <a:latin typeface="Calibri" panose="020F0502020204030204"/>
              </a:rPr>
            </a:br>
            <a:endParaRPr lang="ru-RU" altLang="en-US" sz="4800"/>
          </a:p>
        </p:txBody>
      </p:sp>
      <p:pic>
        <p:nvPicPr>
          <p:cNvPr id="4" name="Изображение 3" descr="cc846efc63b9283e8c994731a540f8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85" y="1988820"/>
            <a:ext cx="5559425" cy="4170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127760" y="27640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3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.Операционные системы</a:t>
            </a: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 </a:t>
            </a:r>
            <a:endParaRPr lang="en-US" altLang="ru-RU" sz="4800" b="1" spc="-52">
              <a:solidFill>
                <a:srgbClr val="404040"/>
              </a:solidFill>
              <a:latin typeface="Calibri Light" panose="020F0302020204030204"/>
            </a:endParaRPr>
          </a:p>
        </p:txBody>
      </p:sp>
      <p:pic>
        <p:nvPicPr>
          <p:cNvPr id="143" name="Объект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34448" y="1700530"/>
            <a:ext cx="3526790" cy="2506345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57948" y="1988820"/>
            <a:ext cx="1957070" cy="20243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642948" y="1990090"/>
            <a:ext cx="1993900" cy="2023110"/>
          </a:xfrm>
          <a:prstGeom prst="rect">
            <a:avLst/>
          </a:prstGeom>
          <a:ln>
            <a:noFill/>
          </a:ln>
        </p:spPr>
      </p:pic>
      <p:pic>
        <p:nvPicPr>
          <p:cNvPr id="146" name="Рисунок 3"/>
          <p:cNvPicPr/>
          <p:nvPr/>
        </p:nvPicPr>
        <p:blipFill>
          <a:blip r:embed="rId5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049780" y="4090670"/>
            <a:ext cx="1119505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Linux</a:t>
            </a:r>
            <a:endParaRPr lang="ru-RU" altLang="en-US" sz="3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944110" y="4149090"/>
            <a:ext cx="1847850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Windows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832215" y="4149090"/>
            <a:ext cx="1431925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macOS</a:t>
            </a:r>
            <a:endParaRPr lang="ru-RU" altLang="en-US" sz="3600"/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1055370" y="4671695"/>
            <a:ext cx="941260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40385"/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Операционная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система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представляет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собой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комплекс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программ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,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руководящая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ресурсами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системы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,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осуществляющая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организацию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вычислительных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процессов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и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обеспечивающая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взаимодействие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между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пользователями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,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программистами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,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прикладными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программами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,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системными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приложениями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и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аппаратным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обеспечением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</a:t>
            </a:r>
            <a:r>
              <a:rPr lang="en-US" sz="2000" b="1" dirty="0" err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компьютера</a:t>
            </a:r>
            <a:r>
              <a:rPr lang="en-US" sz="2000" b="1" dirty="0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.</a:t>
            </a:r>
            <a:endParaRPr lang="en-US" altLang="en-US" sz="2000" b="1" dirty="0">
              <a:latin typeface="Calibri Light" panose="020F0302020204030204" charset="0"/>
              <a:ea typeface="SimSun" panose="02010600030101010101" pitchFamily="2" charset="-122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097280" y="286560"/>
            <a:ext cx="10058040" cy="1346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 dirty="0">
                <a:solidFill>
                  <a:srgbClr val="404040"/>
                </a:solidFill>
                <a:latin typeface="Calibri Light" panose="020F0302020204030204"/>
              </a:rPr>
              <a:t>4</a:t>
            </a:r>
            <a:r>
              <a:rPr lang="en-US" sz="4800" b="1" strike="noStrike" spc="-52" dirty="0">
                <a:solidFill>
                  <a:srgbClr val="404040"/>
                </a:solidFill>
                <a:latin typeface="Calibri Light" panose="020F0302020204030204"/>
              </a:rPr>
              <a:t>.</a:t>
            </a:r>
            <a:r>
              <a:rPr lang="en-US" sz="4800" b="1" strike="noStrike" spc="-52" dirty="0" err="1">
                <a:solidFill>
                  <a:srgbClr val="404040"/>
                </a:solidFill>
                <a:latin typeface="Calibri Light" panose="020F0302020204030204"/>
              </a:rPr>
              <a:t>Совместимость</a:t>
            </a:r>
            <a:r>
              <a:rPr lang="en-US" sz="4800" b="1" strike="noStrike" spc="-52" dirty="0">
                <a:solidFill>
                  <a:srgbClr val="404040"/>
                </a:solidFill>
                <a:latin typeface="Calibri Light" panose="020F0302020204030204"/>
              </a:rPr>
              <a:t> </a:t>
            </a:r>
            <a:r>
              <a:rPr lang="en-US" sz="4800" b="1" strike="noStrike" spc="-52" dirty="0" err="1">
                <a:solidFill>
                  <a:srgbClr val="404040"/>
                </a:solidFill>
                <a:latin typeface="Calibri Light" panose="020F0302020204030204"/>
              </a:rPr>
              <a:t>операционных</a:t>
            </a:r>
            <a:r>
              <a:rPr lang="en-US" sz="4800" b="1" strike="noStrike" spc="-52" dirty="0">
                <a:solidFill>
                  <a:srgbClr val="404040"/>
                </a:solidFill>
                <a:latin typeface="Calibri Light" panose="020F0302020204030204"/>
              </a:rPr>
              <a:t> </a:t>
            </a:r>
            <a:r>
              <a:rPr lang="en-US" sz="4800" b="1" strike="noStrike" spc="-52" dirty="0" err="1">
                <a:solidFill>
                  <a:srgbClr val="404040"/>
                </a:solidFill>
                <a:latin typeface="Calibri Light" panose="020F0302020204030204"/>
              </a:rPr>
              <a:t>систем</a:t>
            </a:r>
            <a:endParaRPr lang="en-US" sz="48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8" name="Объект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9320" y="2121120"/>
            <a:ext cx="1968840" cy="149328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5051160" y="1633320"/>
            <a:ext cx="1645560" cy="164556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740000" y="2055960"/>
            <a:ext cx="1334880" cy="151164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3"/>
          <p:cNvPicPr/>
          <p:nvPr/>
        </p:nvPicPr>
        <p:blipFill>
          <a:blip r:embed="rId5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23" name="Прямая со стрелкой 22"/>
          <p:cNvCxnSpPr/>
          <p:nvPr/>
        </p:nvCxnSpPr>
        <p:spPr>
          <a:xfrm>
            <a:off x="6456045" y="3068955"/>
            <a:ext cx="791845" cy="72009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4259580" y="3068955"/>
            <a:ext cx="791845" cy="720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860800"/>
            <a:ext cx="4288790" cy="2410460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" y="3860800"/>
            <a:ext cx="3467735" cy="2356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5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.Консольные команды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9" name="Объект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18400" y="1845720"/>
            <a:ext cx="1487160" cy="170676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60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184572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74080" y="194760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2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52320" y="3327120"/>
            <a:ext cx="2371320" cy="2932200"/>
          </a:xfrm>
          <a:prstGeom prst="rect">
            <a:avLst/>
          </a:prstGeom>
          <a:ln>
            <a:noFill/>
          </a:ln>
        </p:spPr>
      </p:pic>
      <p:pic>
        <p:nvPicPr>
          <p:cNvPr id="163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072320" y="3616920"/>
            <a:ext cx="3761280" cy="20908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8642880" y="3429000"/>
            <a:ext cx="2371320" cy="246888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3"/>
          <p:cNvPicPr/>
          <p:nvPr/>
        </p:nvPicPr>
        <p:blipFill>
          <a:blip r:embed="rId8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6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.Ошибки в операционных систем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7" name="Объект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6520" y="4333680"/>
            <a:ext cx="3474720" cy="185292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5558040" y="3968640"/>
            <a:ext cx="362196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Mac OS </a:t>
            </a:r>
          </a:p>
        </p:txBody>
      </p:sp>
      <p:pic>
        <p:nvPicPr>
          <p:cNvPr id="169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41200" y="2314800"/>
            <a:ext cx="3469680" cy="173196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1136520" y="1889820"/>
            <a:ext cx="3682080" cy="40903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5482440" y="2314800"/>
            <a:ext cx="3759480" cy="13604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8"/>
          <p:cNvPicPr/>
          <p:nvPr/>
        </p:nvPicPr>
        <p:blipFill>
          <a:blip r:embed="rId6"/>
          <a:srcRect b="45822"/>
          <a:stretch>
            <a:fillRect/>
          </a:stretch>
        </p:blipFill>
        <p:spPr>
          <a:xfrm>
            <a:off x="5482440" y="1955880"/>
            <a:ext cx="3688200" cy="199404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9"/>
          <p:cNvPicPr/>
          <p:nvPr/>
        </p:nvPicPr>
        <p:blipFill>
          <a:blip r:embed="rId7"/>
          <a:stretch>
            <a:fillRect/>
          </a:stretch>
        </p:blipFill>
        <p:spPr>
          <a:xfrm>
            <a:off x="5401800" y="4437360"/>
            <a:ext cx="4175640" cy="174924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3"/>
          <p:cNvPicPr/>
          <p:nvPr/>
        </p:nvPicPr>
        <p:blipFill>
          <a:blip r:embed="rId8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7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.Маркетинг</a:t>
            </a:r>
            <a:endParaRPr lang="en-US" sz="4800" b="1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77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2" name="Изображение 1" descr="1_lh_wCvhE0hxFYWlWUB8oj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132965"/>
            <a:ext cx="5317490" cy="3545205"/>
          </a:xfrm>
          <a:prstGeom prst="rect">
            <a:avLst/>
          </a:prstGeom>
        </p:spPr>
      </p:pic>
      <p:sp>
        <p:nvSpPr>
          <p:cNvPr id="100" name="Текстовое поле 99"/>
          <p:cNvSpPr txBox="1"/>
          <p:nvPr/>
        </p:nvSpPr>
        <p:spPr>
          <a:xfrm>
            <a:off x="6456045" y="2204720"/>
            <a:ext cx="549402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40385" algn="l"/>
            <a:r>
              <a:rPr lang="en-US" sz="2000" b="1">
                <a:latin typeface="Calibri Light" panose="020F0302020204030204" charset="0"/>
                <a:cs typeface="Calibri Light" panose="020F0302020204030204" charset="0"/>
              </a:rPr>
              <a:t>Маркетинг — это процесс планирования и воплощения замысла, ценообразование, продвижение и реализация идей, товаров и услуг посредством обмена, удовлетворяющего цели отдельных лиц и организаций.</a:t>
            </a:r>
            <a:endParaRPr lang="ru-RU" altLang="en-US" sz="2000" b="1"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8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0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783800"/>
            <a:ext cx="7971120" cy="445680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</TotalTime>
  <Words>190</Words>
  <Application>Microsoft Office PowerPoint</Application>
  <PresentationFormat>Широкоэкранный</PresentationFormat>
  <Paragraphs>31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2.Виды ПО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информационным системам и программированию</dc:title>
  <dc:creator>Дёмкин Артём Сергеевич</dc:creator>
  <cp:lastModifiedBy>Артём Дёмкин</cp:lastModifiedBy>
  <cp:revision>10</cp:revision>
  <dcterms:created xsi:type="dcterms:W3CDTF">2022-11-16T09:39:00Z</dcterms:created>
  <dcterms:modified xsi:type="dcterms:W3CDTF">2022-12-20T04:12:53Z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  <property fmtid="{D5CDD505-2E9C-101B-9397-08002B2CF9AE}" pid="12" name="ICV">
    <vt:lpwstr>5B7E5CC624FA42B0ABE422F57CA2C2AD</vt:lpwstr>
  </property>
  <property fmtid="{D5CDD505-2E9C-101B-9397-08002B2CF9AE}" pid="13" name="KSOProductBuildVer">
    <vt:lpwstr>1049-11.2.0.11440</vt:lpwstr>
  </property>
</Properties>
</file>